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7" r:id="rId1"/>
  </p:sldMasterIdLst>
  <p:notesMasterIdLst>
    <p:notesMasterId r:id="rId13"/>
  </p:notesMasterIdLst>
  <p:sldIdLst>
    <p:sldId id="303" r:id="rId2"/>
    <p:sldId id="416" r:id="rId3"/>
    <p:sldId id="411" r:id="rId4"/>
    <p:sldId id="419" r:id="rId5"/>
    <p:sldId id="420" r:id="rId6"/>
    <p:sldId id="424" r:id="rId7"/>
    <p:sldId id="421" r:id="rId8"/>
    <p:sldId id="422" r:id="rId9"/>
    <p:sldId id="423" r:id="rId10"/>
    <p:sldId id="425" r:id="rId11"/>
    <p:sldId id="426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70F53BB9-B611-47CA-94AD-9D6C2A39EA02}">
          <p14:sldIdLst>
            <p14:sldId id="303"/>
            <p14:sldId id="416"/>
            <p14:sldId id="411"/>
            <p14:sldId id="419"/>
            <p14:sldId id="420"/>
            <p14:sldId id="424"/>
            <p14:sldId id="421"/>
            <p14:sldId id="422"/>
            <p14:sldId id="423"/>
            <p14:sldId id="425"/>
            <p14:sldId id="426"/>
          </p14:sldIdLst>
        </p14:section>
        <p14:section name="Sección sin título" id="{5AA3D3A6-CDF5-415C-BB07-969C9988BE1C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45" autoAdjust="0"/>
    <p:restoredTop sz="94660"/>
  </p:normalViewPr>
  <p:slideViewPr>
    <p:cSldViewPr snapToGrid="0">
      <p:cViewPr>
        <p:scale>
          <a:sx n="50" d="100"/>
          <a:sy n="50" d="100"/>
        </p:scale>
        <p:origin x="416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6\fondecun\8.%20PLANEACI&#211;N\Mapa%20de%20Riesgos%202022\Mapa%20Riesgos%20FONDECUN%202022%20F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MAPA DE RIESGOS DE GESTIÓN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782-427C-A6B4-12645E02D9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782-427C-A6B4-12645E02D9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782-427C-A6B4-12645E02D9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782-427C-A6B4-12645E02D9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782-427C-A6B4-12645E02D91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782-427C-A6B4-12645E02D91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782-427C-A6B4-12645E02D91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4782-427C-A6B4-12645E02D91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4782-427C-A6B4-12645E02D91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4782-427C-A6B4-12645E02D915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5-4782-427C-A6B4-12645E02D915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7-4782-427C-A6B4-12645E02D915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9-4782-427C-A6B4-12645E02D915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4782-427C-A6B4-12645E02D915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4782-427C-A6B4-12645E02D915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4782-427C-A6B4-12645E02D915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4782-427C-A6B4-12645E02D915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4782-427C-A6B4-12645E02D915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4782-427C-A6B4-12645E02D915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4782-427C-A6B4-12645E02D91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782-427C-A6B4-12645E02D91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782-427C-A6B4-12645E02D91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4782-427C-A6B4-12645E02D91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4782-427C-A6B4-12645E02D91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4782-427C-A6B4-12645E02D91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4782-427C-A6B4-12645E02D91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4782-427C-A6B4-12645E02D91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4782-427C-A6B4-12645E02D915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4782-427C-A6B4-12645E02D915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4782-427C-A6B4-12645E02D915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4782-427C-A6B4-12645E02D915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4782-427C-A6B4-12645E02D915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4782-427C-A6B4-12645E02D915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4782-427C-A6B4-12645E02D915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4782-427C-A6B4-12645E02D915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4782-427C-A6B4-12645E02D915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4782-427C-A6B4-12645E02D915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4782-427C-A6B4-12645E02D915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4782-427C-A6B4-12645E02D915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419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7-4782-427C-A6B4-12645E02D91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Hoja4!$B$2:$B$21</c:f>
              <c:strCache>
                <c:ptCount val="20"/>
                <c:pt idx="0">
                  <c:v>Evaluación Independiente</c:v>
                </c:pt>
                <c:pt idx="3">
                  <c:v>Planeación Estratégica </c:v>
                </c:pt>
                <c:pt idx="5">
                  <c:v>Gestión Comercial y Comunicaciones</c:v>
                </c:pt>
                <c:pt idx="6">
                  <c:v>Estructuración, Gerencia y Administración de Proyectos</c:v>
                </c:pt>
                <c:pt idx="7">
                  <c:v>Gestión Documental</c:v>
                </c:pt>
                <c:pt idx="10">
                  <c:v>Gestión Tecnológica</c:v>
                </c:pt>
                <c:pt idx="12">
                  <c:v>Telento de Bienestar y del Talento Humano</c:v>
                </c:pt>
                <c:pt idx="13">
                  <c:v>Gestión Contractual</c:v>
                </c:pt>
                <c:pt idx="15">
                  <c:v>Gestión Jurídica</c:v>
                </c:pt>
                <c:pt idx="17">
                  <c:v>Gestión de Atención al Usuario</c:v>
                </c:pt>
                <c:pt idx="19">
                  <c:v>Gestión Financiera</c:v>
                </c:pt>
              </c:strCache>
            </c:strRef>
          </c:cat>
          <c:val>
            <c:numRef>
              <c:f>Hoja4!$C$2:$C$21</c:f>
              <c:numCache>
                <c:formatCode>General</c:formatCode>
                <c:ptCount val="20"/>
                <c:pt idx="0">
                  <c:v>2</c:v>
                </c:pt>
                <c:pt idx="3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  <c:pt idx="10">
                  <c:v>3</c:v>
                </c:pt>
                <c:pt idx="12">
                  <c:v>2</c:v>
                </c:pt>
                <c:pt idx="13">
                  <c:v>2</c:v>
                </c:pt>
                <c:pt idx="15">
                  <c:v>2</c:v>
                </c:pt>
                <c:pt idx="17">
                  <c:v>1</c:v>
                </c:pt>
                <c:pt idx="1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4782-427C-A6B4-12645E02D9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spc="0" baseline="0">
                <a:solidFill>
                  <a:srgbClr val="FF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</a:rPr>
              <a:t>EVALUACIÓN INDEPENDIENTE</a:t>
            </a:r>
          </a:p>
        </c:rich>
      </c:tx>
      <c:layout>
        <c:manualLayout>
          <c:xMode val="edge"/>
          <c:yMode val="edge"/>
          <c:x val="0.3918429085131293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spc="0" baseline="0">
              <a:solidFill>
                <a:srgbClr val="FF0000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844785588851755"/>
          <c:y val="0.10056149889100847"/>
          <c:w val="0.80675390396344338"/>
          <c:h val="0.37567108769198526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4865625953231838E-2"/>
                  <c:y val="-5.0650298214018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26-4286-9107-04F5556F07FD}"/>
                </c:ext>
              </c:extLst>
            </c:dLbl>
            <c:dLbl>
              <c:idx val="1"/>
              <c:layout>
                <c:manualLayout>
                  <c:x val="3.9669254310229531E-2"/>
                  <c:y val="-4.5886105381562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26-4286-9107-04F5556F07FD}"/>
                </c:ext>
              </c:extLst>
            </c:dLbl>
            <c:dLbl>
              <c:idx val="2"/>
              <c:layout>
                <c:manualLayout>
                  <c:x val="4.629700319120638E-2"/>
                  <c:y val="-4.5924143683624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26-4286-9107-04F5556F0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Hoja3!$D$3:$D$5</c:f>
              <c:strCache>
                <c:ptCount val="3"/>
                <c:pt idx="0">
                  <c:v>Estado de ejecución de las actividades que evidencien el grado de cumplimiento al plan anual de auditoría basada en riesgos</c:v>
                </c:pt>
                <c:pt idx="1">
                  <c:v>Aplicar el procedimiento de auditorías internas, dejando constancia en los formatos aprobados por el proceso. </c:v>
                </c:pt>
                <c:pt idx="2">
                  <c:v>Avance al cumplimiento de las actividades asignadas de acuerdo al plan anual de auditoría.</c:v>
                </c:pt>
              </c:strCache>
            </c:strRef>
          </c:cat>
          <c:val>
            <c:numRef>
              <c:f>Hoja3!$E$3:$E$5</c:f>
              <c:numCache>
                <c:formatCode>0%</c:formatCode>
                <c:ptCount val="3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26-4286-9107-04F5556F07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7643216"/>
        <c:axId val="1707652368"/>
        <c:axId val="0"/>
      </c:bar3DChart>
      <c:catAx>
        <c:axId val="170764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707652368"/>
        <c:crosses val="autoZero"/>
        <c:auto val="1"/>
        <c:lblAlgn val="ctr"/>
        <c:lblOffset val="100"/>
        <c:noMultiLvlLbl val="0"/>
      </c:catAx>
      <c:valAx>
        <c:axId val="17076523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70764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s-419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</a:rPr>
              <a:t>EVALUACIÓN INDEPENDIENTE</a:t>
            </a:r>
          </a:p>
        </c:rich>
      </c:tx>
      <c:layout>
        <c:manualLayout>
          <c:xMode val="edge"/>
          <c:yMode val="edge"/>
          <c:x val="0.30668165735429409"/>
          <c:y val="1.80664618185956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267753702380368E-2"/>
          <c:y val="0.19481208930757057"/>
          <c:w val="0.88490848303447822"/>
          <c:h val="0.4353911000726226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Hoja3!$D$6</c:f>
              <c:strCache>
                <c:ptCount val="1"/>
                <c:pt idx="0">
                  <c:v> Realizar seguimiento al formato de rendición de informes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5594162612925643E-2"/>
                  <c:y val="-0.116028485632749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4A-47D7-AC7D-5333DF6974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Hoja3!$E$6</c:f>
              <c:numCache>
                <c:formatCode>0%</c:formatCode>
                <c:ptCount val="1"/>
                <c:pt idx="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4A-47D7-AC7D-5333DF6974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95218080"/>
        <c:axId val="1795210176"/>
        <c:axId val="0"/>
      </c:bar3DChart>
      <c:catAx>
        <c:axId val="1795218080"/>
        <c:scaling>
          <c:orientation val="minMax"/>
        </c:scaling>
        <c:delete val="1"/>
        <c:axPos val="b"/>
        <c:majorTickMark val="none"/>
        <c:minorTickMark val="none"/>
        <c:tickLblPos val="nextTo"/>
        <c:crossAx val="1795210176"/>
        <c:crosses val="autoZero"/>
        <c:auto val="1"/>
        <c:lblAlgn val="ctr"/>
        <c:lblOffset val="100"/>
        <c:noMultiLvlLbl val="0"/>
      </c:catAx>
      <c:valAx>
        <c:axId val="179521017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795218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s-419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</a:rPr>
              <a:t>PLANEACIÓN ESTRATÉGICA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607198776235786E-2"/>
          <c:y val="0.17810587145618556"/>
          <c:w val="0.87232174103237092"/>
          <c:h val="0.33697470107903182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4637160617006364E-17"/>
                  <c:y val="-2.6997249863950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E0-4979-9935-A14D0E79AC68}"/>
                </c:ext>
              </c:extLst>
            </c:dLbl>
            <c:dLbl>
              <c:idx val="1"/>
              <c:layout>
                <c:manualLayout>
                  <c:x val="0"/>
                  <c:y val="-3.4710749825079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E0-4979-9935-A14D0E79AC68}"/>
                </c:ext>
              </c:extLst>
            </c:dLbl>
            <c:dLbl>
              <c:idx val="2"/>
              <c:layout>
                <c:manualLayout>
                  <c:x val="3.6521735129423062E-2"/>
                  <c:y val="-2.6997249863950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E0-4979-9935-A14D0E79AC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Hoja3!$D$7:$D$9</c:f>
              <c:strCache>
                <c:ptCount val="3"/>
                <c:pt idx="0">
                  <c:v>Rendir el formulario único de Reportes y Avances de Gestión - FURAG </c:v>
                </c:pt>
                <c:pt idx="1">
                  <c:v> Seguimiento trimestal al cumplimiento de las actividades definidas en el Plande trabajo de MIPG</c:v>
                </c:pt>
                <c:pt idx="2">
                  <c:v>Cumplimiento de las metas del Plan de acción </c:v>
                </c:pt>
              </c:strCache>
            </c:strRef>
          </c:cat>
          <c:val>
            <c:numRef>
              <c:f>Hoja3!$E$7:$E$9</c:f>
              <c:numCache>
                <c:formatCode>0%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E0-4979-9935-A14D0E79AC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23772656"/>
        <c:axId val="1423760592"/>
        <c:axId val="0"/>
      </c:bar3DChart>
      <c:catAx>
        <c:axId val="142377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423760592"/>
        <c:crosses val="autoZero"/>
        <c:auto val="1"/>
        <c:lblAlgn val="ctr"/>
        <c:lblOffset val="100"/>
        <c:noMultiLvlLbl val="0"/>
      </c:catAx>
      <c:valAx>
        <c:axId val="142376059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423772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s-419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</a:rPr>
              <a:t>GESTIÓN COMERCIAL Y DE COMUNICACIONES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5237887498766548E-2"/>
          <c:y val="0.17171288851555486"/>
          <c:w val="0.88498840769903764"/>
          <c:h val="0.5736574074074074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Hoja3!$D$10</c:f>
              <c:strCache>
                <c:ptCount val="1"/>
                <c:pt idx="0">
                  <c:v>Revisión de la información antes de ser publicada.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49999999999999E-2"/>
                  <c:y val="-0.148148148148148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4A-4BE2-BD46-737D4C413D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Hoja3!$E$10</c:f>
              <c:numCache>
                <c:formatCode>0%</c:formatCode>
                <c:ptCount val="1"/>
                <c:pt idx="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4A-4BE2-BD46-737D4C413D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6071072"/>
        <c:axId val="1198736848"/>
        <c:axId val="0"/>
      </c:bar3DChart>
      <c:catAx>
        <c:axId val="1196071072"/>
        <c:scaling>
          <c:orientation val="minMax"/>
        </c:scaling>
        <c:delete val="1"/>
        <c:axPos val="b"/>
        <c:majorTickMark val="none"/>
        <c:minorTickMark val="none"/>
        <c:tickLblPos val="nextTo"/>
        <c:crossAx val="1198736848"/>
        <c:crosses val="autoZero"/>
        <c:auto val="1"/>
        <c:lblAlgn val="ctr"/>
        <c:lblOffset val="100"/>
        <c:noMultiLvlLbl val="0"/>
      </c:catAx>
      <c:valAx>
        <c:axId val="11987368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19607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s-419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  <a:latin typeface="Arial Narrow" panose="020B0606020202030204" pitchFamily="34" charset="0"/>
              </a:rPr>
              <a:t>ESTRUCTURACIÓN,</a:t>
            </a:r>
            <a:r>
              <a:rPr lang="es-419" sz="1800" b="1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 GERENCIA Y ADMINISTRACIÓN DE PROYECTOS</a:t>
            </a:r>
            <a:endParaRPr lang="es-419" sz="1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21795451752257647"/>
          <c:y val="6.0355101502782525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9651619894213112E-2"/>
          <c:y val="6.8846831663725253E-2"/>
          <c:w val="0.93103408929200271"/>
          <c:h val="0.50599646548294275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1641883734549058E-2"/>
                  <c:y val="-2.5851938895417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6E-4EF0-B19A-3CD9F15AFCD1}"/>
                </c:ext>
              </c:extLst>
            </c:dLbl>
            <c:dLbl>
              <c:idx val="1"/>
              <c:layout>
                <c:manualLayout>
                  <c:x val="2.1209404074108908E-2"/>
                  <c:y val="-4.1762772894049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6E-4EF0-B19A-3CD9F15AFCD1}"/>
                </c:ext>
              </c:extLst>
            </c:dLbl>
            <c:dLbl>
              <c:idx val="2"/>
              <c:layout>
                <c:manualLayout>
                  <c:x val="2.4985130240729313E-2"/>
                  <c:y val="-2.8202115158636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6E-4EF0-B19A-3CD9F15AFCD1}"/>
                </c:ext>
              </c:extLst>
            </c:dLbl>
            <c:dLbl>
              <c:idx val="3"/>
              <c:layout>
                <c:manualLayout>
                  <c:x val="2.1986332446102097E-2"/>
                  <c:y val="-2.3441654541248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6E-4EF0-B19A-3CD9F15AFC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Hoja3!$D$11:$D$14</c:f>
              <c:strCache>
                <c:ptCount val="4"/>
                <c:pt idx="0">
                  <c:v>Elaboración de la ficha técnica para aprobación ante el Comité de Negocios.</c:v>
                </c:pt>
                <c:pt idx="1">
                  <c:v>Elaboración de plantilla de seguimiento para el correcto monitoreo de la ejecución de los proyectos.</c:v>
                </c:pt>
                <c:pt idx="2">
                  <c:v>Revisión del personal previo a la contratación y la coordinación de equipos interdisciplinares a partir del proyecto asignado así como el proceso de capacitación para los equipos.</c:v>
                </c:pt>
                <c:pt idx="3">
                  <c:v>Revisar la documentación del proyecto tanto física como digital y archivar de manera adecuada la información</c:v>
                </c:pt>
              </c:strCache>
            </c:strRef>
          </c:cat>
          <c:val>
            <c:numRef>
              <c:f>Hoja3!$E$11:$E$14</c:f>
              <c:numCache>
                <c:formatCode>0%</c:formatCode>
                <c:ptCount val="4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6E-4EF0-B19A-3CD9F15AFCD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94901520"/>
        <c:axId val="1694919408"/>
        <c:axId val="0"/>
      </c:bar3DChart>
      <c:catAx>
        <c:axId val="169490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694919408"/>
        <c:crosses val="autoZero"/>
        <c:auto val="1"/>
        <c:lblAlgn val="ctr"/>
        <c:lblOffset val="100"/>
        <c:noMultiLvlLbl val="0"/>
      </c:catAx>
      <c:valAx>
        <c:axId val="169491940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1694901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  <a:latin typeface="Arial Narrow" panose="020B0606020202030204" pitchFamily="34" charset="0"/>
              </a:rPr>
              <a:t>GESTIÓN</a:t>
            </a:r>
            <a:r>
              <a:rPr lang="es-419" sz="1800" b="1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 DOCUMENTAL</a:t>
            </a:r>
            <a:endParaRPr lang="es-419" sz="1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82414373728626E-2"/>
          <c:y val="8.4971363115693019E-2"/>
          <c:w val="0.94882055225173489"/>
          <c:h val="0.6328902959295036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0955631399317405E-2"/>
                  <c:y val="-6.228373702422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A77-483E-9943-2D3901E43933}"/>
                </c:ext>
              </c:extLst>
            </c:dLbl>
            <c:dLbl>
              <c:idx val="1"/>
              <c:layout>
                <c:manualLayout>
                  <c:x val="2.7303754266211542E-2"/>
                  <c:y val="-4.6136101499423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77-483E-9943-2D3901E43933}"/>
                </c:ext>
              </c:extLst>
            </c:dLbl>
            <c:dLbl>
              <c:idx val="2"/>
              <c:layout>
                <c:manualLayout>
                  <c:x val="1.877133105802048E-2"/>
                  <c:y val="-5.76701268742791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77-483E-9943-2D3901E43933}"/>
                </c:ext>
              </c:extLst>
            </c:dLbl>
            <c:dLbl>
              <c:idx val="3"/>
              <c:layout>
                <c:manualLayout>
                  <c:x val="1.8541409147095088E-2"/>
                  <c:y val="-4.3032913501651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A77-483E-9943-2D3901E439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Hoja3!$D$15:$D$18</c:f>
              <c:strCache>
                <c:ptCount val="4"/>
                <c:pt idx="0">
                  <c:v>Planeación de la gestión documental a através de la definición  de planes.</c:v>
                </c:pt>
                <c:pt idx="1">
                  <c:v>Ejecución de actividades administrativas y técnicas para el manejo, organización y conservación de la documentación producida y recibida por las dependencias del Fondo.</c:v>
                </c:pt>
                <c:pt idx="2">
                  <c:v>
Elaboración y actualización de las tablas de retención documental</c:v>
                </c:pt>
                <c:pt idx="3">
                  <c:v> Realizar la Socializacion a los Funcionarios y/o contratistas en la aplicación de los procesos archivisticos.</c:v>
                </c:pt>
              </c:strCache>
            </c:strRef>
          </c:cat>
          <c:val>
            <c:numRef>
              <c:f>Hoja3!$E$15:$E$18</c:f>
              <c:numCache>
                <c:formatCode>0%</c:formatCode>
                <c:ptCount val="4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77-483E-9943-2D3901E4393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95230976"/>
        <c:axId val="1795231392"/>
        <c:axId val="0"/>
      </c:bar3DChart>
      <c:catAx>
        <c:axId val="179523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795231392"/>
        <c:crosses val="autoZero"/>
        <c:auto val="1"/>
        <c:lblAlgn val="ctr"/>
        <c:lblOffset val="100"/>
        <c:noMultiLvlLbl val="0"/>
      </c:catAx>
      <c:valAx>
        <c:axId val="179523139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1795230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  <a:latin typeface="Arial Narrow" panose="020B0606020202030204" pitchFamily="34" charset="0"/>
              </a:rPr>
              <a:t>GESTIÓN TECNOLÓGICA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1338102804510065E-2"/>
          <c:y val="0.13079062044766065"/>
          <c:w val="0.91652384429768863"/>
          <c:h val="0.4694528648345834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5185180054654375E-2"/>
                  <c:y val="-5.1761311069176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2D-43CD-9CE4-22B3D71EC9D7}"/>
                </c:ext>
              </c:extLst>
            </c:dLbl>
            <c:dLbl>
              <c:idx val="1"/>
              <c:layout>
                <c:manualLayout>
                  <c:x val="2.037036740006308E-2"/>
                  <c:y val="-4.3134425890980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2D-43CD-9CE4-22B3D71EC9D7}"/>
                </c:ext>
              </c:extLst>
            </c:dLbl>
            <c:dLbl>
              <c:idx val="2"/>
              <c:layout>
                <c:manualLayout>
                  <c:x val="2.9629625309182662E-2"/>
                  <c:y val="-5.1761311069176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2D-43CD-9CE4-22B3D71EC9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Hoja3!$D$19:$D$21</c:f>
              <c:strCache>
                <c:ptCount val="3"/>
                <c:pt idx="0">
                  <c:v>Seguimiento conforme a requistos del MSPI </c:v>
                </c:pt>
                <c:pt idx="1">
                  <c:v>Ejecución de actividades administrativas y técnicas para el establecimiento de la planeación de los proyectos de TIC</c:v>
                </c:pt>
                <c:pt idx="2">
                  <c:v>Ejecución del plan de mantenimiento, cumpliendo con el cronograma de actividades</c:v>
                </c:pt>
              </c:strCache>
            </c:strRef>
          </c:cat>
          <c:val>
            <c:numRef>
              <c:f>Hoja3!$E$19:$E$21</c:f>
              <c:numCache>
                <c:formatCode>0%</c:formatCode>
                <c:ptCount val="3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2D-43CD-9CE4-22B3D71EC9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95220160"/>
        <c:axId val="1795221408"/>
        <c:axId val="0"/>
      </c:bar3DChart>
      <c:catAx>
        <c:axId val="179522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795221408"/>
        <c:crosses val="autoZero"/>
        <c:auto val="1"/>
        <c:lblAlgn val="ctr"/>
        <c:lblOffset val="100"/>
        <c:noMultiLvlLbl val="0"/>
      </c:catAx>
      <c:valAx>
        <c:axId val="179522140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179522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1800" b="1" dirty="0">
                <a:solidFill>
                  <a:srgbClr val="FF0000"/>
                </a:solidFill>
                <a:latin typeface="Arial Narrow" panose="020B0606020202030204" pitchFamily="34" charset="0"/>
              </a:rPr>
              <a:t>GESTIÓN</a:t>
            </a:r>
            <a:r>
              <a:rPr lang="es-419" sz="1800" b="1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 DE BIENESTAR Y DEL </a:t>
            </a:r>
            <a:r>
              <a:rPr lang="es-419" sz="1800" b="1" dirty="0">
                <a:solidFill>
                  <a:srgbClr val="FF0000"/>
                </a:solidFill>
                <a:latin typeface="Arial Narrow" panose="020B0606020202030204" pitchFamily="34" charset="0"/>
              </a:rPr>
              <a:t>TALENTO HUMANO</a:t>
            </a:r>
          </a:p>
        </c:rich>
      </c:tx>
      <c:layout>
        <c:manualLayout>
          <c:xMode val="edge"/>
          <c:yMode val="edge"/>
          <c:x val="0.19010120255208729"/>
          <c:y val="1.31327775514298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308136798362423E-2"/>
          <c:y val="0.10787511659217866"/>
          <c:w val="0.91669180436952424"/>
          <c:h val="0.48222918041127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289738430583498E-2"/>
                  <c:y val="-6.3745019920318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CE-4DDB-9315-121F8852EAB0}"/>
                </c:ext>
              </c:extLst>
            </c:dLbl>
            <c:dLbl>
              <c:idx val="1"/>
              <c:layout>
                <c:manualLayout>
                  <c:x val="5.8350100603621731E-2"/>
                  <c:y val="-5.5776892430278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CE-4DDB-9315-121F8852EA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Hoja3!$D$24:$D$25</c:f>
              <c:strCache>
                <c:ptCount val="2"/>
                <c:pt idx="0">
                  <c:v>Seguimiento y control a las acciones de planeación de la Gestión del Talento Humano </c:v>
                </c:pt>
                <c:pt idx="1">
                  <c:v> Cumplimiento de los requisitos en la elaboración de la liquidación de nómina teniendo en cuentas las novedades registradas mensualmente</c:v>
                </c:pt>
              </c:strCache>
            </c:strRef>
          </c:cat>
          <c:val>
            <c:numRef>
              <c:f>Hoja3!$E$24:$E$25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CE-4DDB-9315-121F8852EA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94905680"/>
        <c:axId val="1694919824"/>
        <c:axId val="0"/>
      </c:bar3DChart>
      <c:catAx>
        <c:axId val="169490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419"/>
          </a:p>
        </c:txPr>
        <c:crossAx val="1694919824"/>
        <c:crosses val="autoZero"/>
        <c:auto val="1"/>
        <c:lblAlgn val="ctr"/>
        <c:lblOffset val="100"/>
        <c:noMultiLvlLbl val="0"/>
      </c:catAx>
      <c:valAx>
        <c:axId val="16949198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169490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0.25341</cdr:x>
      <cdr:y>0.79658</cdr:y>
    </cdr:from>
    <cdr:to>
      <cdr:x>0.76673</cdr:x>
      <cdr:y>0.91445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3188781C-3765-F059-0CC2-FBB3C3EE4618}"/>
            </a:ext>
          </a:extLst>
        </cdr:cNvPr>
        <cdr:cNvSpPr txBox="1"/>
      </cdr:nvSpPr>
      <cdr:spPr>
        <a:xfrm xmlns:a="http://schemas.openxmlformats.org/drawingml/2006/main">
          <a:off x="2476500" y="2660650"/>
          <a:ext cx="5016500" cy="393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0.24964</cdr:x>
      <cdr:y>0.76549</cdr:y>
    </cdr:from>
    <cdr:to>
      <cdr:x>0.77141</cdr:x>
      <cdr:y>0.93469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574A0BD5-A648-001B-E6E7-66A2F7FAB34F}"/>
            </a:ext>
          </a:extLst>
        </cdr:cNvPr>
        <cdr:cNvSpPr txBox="1"/>
      </cdr:nvSpPr>
      <cdr:spPr>
        <a:xfrm xmlns:a="http://schemas.openxmlformats.org/drawingml/2006/main">
          <a:off x="2388184" y="3391823"/>
          <a:ext cx="4991461" cy="749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1100" b="1" dirty="0">
              <a:latin typeface="Arial Narrow" panose="020B0606020202030204" pitchFamily="34" charset="0"/>
            </a:rPr>
            <a:t>Posibilidad de afectar la imagen del FONDO debido a no ralizar una evaluación inicial por vigencia, sobre  el estado del Sistema de Control Interno SCI por fallas en la estructuración del SCI.</a:t>
          </a:r>
        </a:p>
      </cdr:txBody>
    </cdr:sp>
  </cdr:relSizeAnchor>
  <cdr:relSizeAnchor xmlns:cdr="http://schemas.openxmlformats.org/drawingml/2006/chartDrawing">
    <cdr:from>
      <cdr:x>0.84093</cdr:x>
      <cdr:y>0.6635</cdr:y>
    </cdr:from>
    <cdr:to>
      <cdr:x>0.90568</cdr:x>
      <cdr:y>0.70913</cdr:y>
    </cdr:to>
    <cdr:sp macro="" textlink="">
      <cdr:nvSpPr>
        <cdr:cNvPr id="4" name="CuadroTexto 3">
          <a:extLst xmlns:a="http://schemas.openxmlformats.org/drawingml/2006/main">
            <a:ext uri="{FF2B5EF4-FFF2-40B4-BE49-F238E27FC236}">
              <a16:creationId xmlns:a16="http://schemas.microsoft.com/office/drawing/2014/main" id="{DE148519-B456-9C71-DA44-825B92B919B7}"/>
            </a:ext>
          </a:extLst>
        </cdr:cNvPr>
        <cdr:cNvSpPr txBox="1"/>
      </cdr:nvSpPr>
      <cdr:spPr>
        <a:xfrm xmlns:a="http://schemas.openxmlformats.org/drawingml/2006/main">
          <a:off x="6680199" y="2216150"/>
          <a:ext cx="51435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0.83024</cdr:x>
      <cdr:y>0.57749</cdr:y>
    </cdr:from>
    <cdr:to>
      <cdr:x>0.94935</cdr:x>
      <cdr:y>0.63643</cdr:y>
    </cdr:to>
    <cdr:sp macro="" textlink="">
      <cdr:nvSpPr>
        <cdr:cNvPr id="5" name="CuadroTexto 4">
          <a:extLst xmlns:a="http://schemas.openxmlformats.org/drawingml/2006/main">
            <a:ext uri="{FF2B5EF4-FFF2-40B4-BE49-F238E27FC236}">
              <a16:creationId xmlns:a16="http://schemas.microsoft.com/office/drawing/2014/main" id="{F08E0B71-E55D-6E4D-D857-49C385737B18}"/>
            </a:ext>
          </a:extLst>
        </cdr:cNvPr>
        <cdr:cNvSpPr txBox="1"/>
      </cdr:nvSpPr>
      <cdr:spPr>
        <a:xfrm xmlns:a="http://schemas.openxmlformats.org/drawingml/2006/main">
          <a:off x="6595267" y="2763089"/>
          <a:ext cx="946192" cy="28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1100" b="1" dirty="0">
              <a:latin typeface="Arial Narrow" panose="020B0606020202030204" pitchFamily="34" charset="0"/>
            </a:rPr>
            <a:t>Actividades</a:t>
          </a:r>
        </a:p>
      </cdr:txBody>
    </cdr:sp>
  </cdr:relSizeAnchor>
  <cdr:relSizeAnchor xmlns:cdr="http://schemas.openxmlformats.org/drawingml/2006/chartDrawing">
    <cdr:from>
      <cdr:x>0.84273</cdr:x>
      <cdr:y>0.79397</cdr:y>
    </cdr:from>
    <cdr:to>
      <cdr:x>0.96183</cdr:x>
      <cdr:y>0.85291</cdr:y>
    </cdr:to>
    <cdr:sp macro="" textlink="">
      <cdr:nvSpPr>
        <cdr:cNvPr id="6" name="CuadroTexto 1">
          <a:extLst xmlns:a="http://schemas.openxmlformats.org/drawingml/2006/main">
            <a:ext uri="{FF2B5EF4-FFF2-40B4-BE49-F238E27FC236}">
              <a16:creationId xmlns:a16="http://schemas.microsoft.com/office/drawing/2014/main" id="{B43090C4-440E-D1D2-0CD6-0B10BC8D7927}"/>
            </a:ext>
          </a:extLst>
        </cdr:cNvPr>
        <cdr:cNvSpPr txBox="1"/>
      </cdr:nvSpPr>
      <cdr:spPr>
        <a:xfrm xmlns:a="http://schemas.openxmlformats.org/drawingml/2006/main">
          <a:off x="6694546" y="3798876"/>
          <a:ext cx="946113" cy="2820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419" b="1" dirty="0">
              <a:latin typeface="Arial Narrow" panose="020B0606020202030204" pitchFamily="34" charset="0"/>
            </a:rPr>
            <a:t>Riesgo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0.18226</cdr:x>
      <cdr:y>0.66161</cdr:y>
    </cdr:from>
    <cdr:to>
      <cdr:x>0.85932</cdr:x>
      <cdr:y>0.79422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E024FA6C-7138-B827-4D64-790ABFD45189}"/>
            </a:ext>
          </a:extLst>
        </cdr:cNvPr>
        <cdr:cNvSpPr txBox="1"/>
      </cdr:nvSpPr>
      <cdr:spPr>
        <a:xfrm xmlns:a="http://schemas.openxmlformats.org/drawingml/2006/main">
          <a:off x="804684" y="2794134"/>
          <a:ext cx="2989252" cy="560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900" dirty="0">
              <a:latin typeface="Arial Narrow" panose="020B0606020202030204" pitchFamily="34" charset="0"/>
            </a:rPr>
            <a:t> </a:t>
          </a:r>
          <a:r>
            <a:rPr lang="es-419" dirty="0">
              <a:latin typeface="Arial Narrow" panose="020B0606020202030204" pitchFamily="34" charset="0"/>
            </a:rPr>
            <a:t>Realizar seguimiento al formato de rendición de informes</a:t>
          </a:r>
        </a:p>
      </cdr:txBody>
    </cdr:sp>
  </cdr:relSizeAnchor>
  <cdr:relSizeAnchor xmlns:cdr="http://schemas.openxmlformats.org/drawingml/2006/chartDrawing">
    <cdr:from>
      <cdr:x>0.31325</cdr:x>
      <cdr:y>0.75551</cdr:y>
    </cdr:from>
    <cdr:to>
      <cdr:x>0.75554</cdr:x>
      <cdr:y>1</cdr:y>
    </cdr:to>
    <cdr:sp macro="" textlink="">
      <cdr:nvSpPr>
        <cdr:cNvPr id="3" name="CuadroTexto 4">
          <a:extLst xmlns:a="http://schemas.openxmlformats.org/drawingml/2006/main">
            <a:ext uri="{FF2B5EF4-FFF2-40B4-BE49-F238E27FC236}">
              <a16:creationId xmlns:a16="http://schemas.microsoft.com/office/drawing/2014/main" id="{C8FF15FB-76D0-8ADD-ED40-76224A105800}"/>
            </a:ext>
          </a:extLst>
        </cdr:cNvPr>
        <cdr:cNvSpPr txBox="1"/>
      </cdr:nvSpPr>
      <cdr:spPr>
        <a:xfrm xmlns:a="http://schemas.openxmlformats.org/drawingml/2006/main">
          <a:off x="2081619" y="2842401"/>
          <a:ext cx="2939143" cy="91984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419" sz="1100" b="1" dirty="0">
              <a:latin typeface="Arial Narrow" panose="020B0606020202030204" pitchFamily="34" charset="0"/>
            </a:rPr>
            <a:t>Posibilidad de Pérdida reputacional por hallazgos de los organismos de control o notificación de entidades externas debido a la presentación fuera de términos de los informes de ley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0.2287</cdr:x>
      <cdr:y>0.81003</cdr:y>
    </cdr:from>
    <cdr:to>
      <cdr:x>0.5441</cdr:x>
      <cdr:y>0.91821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ECBE18B8-0CE3-BFF8-6211-171047662AD3}"/>
            </a:ext>
          </a:extLst>
        </cdr:cNvPr>
        <cdr:cNvSpPr txBox="1"/>
      </cdr:nvSpPr>
      <cdr:spPr>
        <a:xfrm xmlns:a="http://schemas.openxmlformats.org/drawingml/2006/main">
          <a:off x="1387929" y="2784929"/>
          <a:ext cx="1914071" cy="3719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0.12706</cdr:x>
      <cdr:y>0.72032</cdr:y>
    </cdr:from>
    <cdr:to>
      <cdr:x>0.56801</cdr:x>
      <cdr:y>0.96834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C8DC3FD1-3C45-627E-1D91-2E03C1E5D260}"/>
            </a:ext>
          </a:extLst>
        </cdr:cNvPr>
        <cdr:cNvSpPr txBox="1"/>
      </cdr:nvSpPr>
      <cdr:spPr>
        <a:xfrm xmlns:a="http://schemas.openxmlformats.org/drawingml/2006/main">
          <a:off x="771073" y="2476499"/>
          <a:ext cx="2676072" cy="852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b="1" dirty="0">
              <a:latin typeface="Arial Narrow" panose="020B0606020202030204" pitchFamily="34" charset="0"/>
            </a:rPr>
            <a:t>Posibilidad de afectar la imagen del FONDO  por incumplimiento del Decreto 1499 de 2017  emitido por el Departamento Administrativo de la Función Pública debido a la falta de seguimiento al  Modelo Integrado de Planeación y Gestión - MIPG.</a:t>
          </a:r>
        </a:p>
      </cdr:txBody>
    </cdr:sp>
  </cdr:relSizeAnchor>
  <cdr:relSizeAnchor xmlns:cdr="http://schemas.openxmlformats.org/drawingml/2006/chartDrawing">
    <cdr:from>
      <cdr:x>0.64275</cdr:x>
      <cdr:y>0.75726</cdr:y>
    </cdr:from>
    <cdr:to>
      <cdr:x>0.93124</cdr:x>
      <cdr:y>0.89974</cdr:y>
    </cdr:to>
    <cdr:sp macro="" textlink="">
      <cdr:nvSpPr>
        <cdr:cNvPr id="4" name="CuadroTexto 3">
          <a:extLst xmlns:a="http://schemas.openxmlformats.org/drawingml/2006/main">
            <a:ext uri="{FF2B5EF4-FFF2-40B4-BE49-F238E27FC236}">
              <a16:creationId xmlns:a16="http://schemas.microsoft.com/office/drawing/2014/main" id="{EDDBD345-34D4-FC81-5C5D-0ED8BB36B476}"/>
            </a:ext>
          </a:extLst>
        </cdr:cNvPr>
        <cdr:cNvSpPr txBox="1"/>
      </cdr:nvSpPr>
      <cdr:spPr>
        <a:xfrm xmlns:a="http://schemas.openxmlformats.org/drawingml/2006/main">
          <a:off x="3900715" y="2603501"/>
          <a:ext cx="1750785" cy="489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0.60837</cdr:x>
      <cdr:y>0.70976</cdr:y>
    </cdr:from>
    <cdr:to>
      <cdr:x>0.96413</cdr:x>
      <cdr:y>0.89446</cdr:y>
    </cdr:to>
    <cdr:sp macro="" textlink="">
      <cdr:nvSpPr>
        <cdr:cNvPr id="5" name="CuadroTexto 4">
          <a:extLst xmlns:a="http://schemas.openxmlformats.org/drawingml/2006/main">
            <a:ext uri="{FF2B5EF4-FFF2-40B4-BE49-F238E27FC236}">
              <a16:creationId xmlns:a16="http://schemas.microsoft.com/office/drawing/2014/main" id="{F9B3A789-2973-51EE-44E5-76E1A0B94806}"/>
            </a:ext>
          </a:extLst>
        </cdr:cNvPr>
        <cdr:cNvSpPr txBox="1"/>
      </cdr:nvSpPr>
      <cdr:spPr>
        <a:xfrm xmlns:a="http://schemas.openxmlformats.org/drawingml/2006/main">
          <a:off x="3692071" y="2440216"/>
          <a:ext cx="2159000" cy="635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b="1" dirty="0">
              <a:latin typeface="Arial Narrow" panose="020B0606020202030204" pitchFamily="34" charset="0"/>
            </a:rPr>
            <a:t>Posibilidad de afectar la imagen del FONDO debido a la falta de seguimiento y cumplimiento a las metas establecidas en el plan de acción de la vigencia</a:t>
          </a:r>
        </a:p>
      </cdr:txBody>
    </cdr:sp>
  </cdr:relSizeAnchor>
  <cdr:relSizeAnchor xmlns:cdr="http://schemas.openxmlformats.org/drawingml/2006/chartDrawing">
    <cdr:from>
      <cdr:x>0.58973</cdr:x>
      <cdr:y>0.51715</cdr:y>
    </cdr:from>
    <cdr:to>
      <cdr:x>0.58973</cdr:x>
      <cdr:y>0.95778</cdr:y>
    </cdr:to>
    <cdr:cxnSp macro="">
      <cdr:nvCxnSpPr>
        <cdr:cNvPr id="7" name="Conector recto 6">
          <a:extLst xmlns:a="http://schemas.openxmlformats.org/drawingml/2006/main">
            <a:ext uri="{FF2B5EF4-FFF2-40B4-BE49-F238E27FC236}">
              <a16:creationId xmlns:a16="http://schemas.microsoft.com/office/drawing/2014/main" id="{0418E986-4F9F-6565-221D-DC4DC7D571D1}"/>
            </a:ext>
          </a:extLst>
        </cdr:cNvPr>
        <cdr:cNvCxnSpPr/>
      </cdr:nvCxnSpPr>
      <cdr:spPr>
        <a:xfrm xmlns:a="http://schemas.openxmlformats.org/drawingml/2006/main">
          <a:off x="4785839" y="2054699"/>
          <a:ext cx="0" cy="175067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0.34623</cdr:x>
      <cdr:y>0.77612</cdr:y>
    </cdr:from>
    <cdr:to>
      <cdr:x>0.70536</cdr:x>
      <cdr:y>0.87864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A37A6080-5245-C30C-2C2D-307E677892EB}"/>
            </a:ext>
          </a:extLst>
        </cdr:cNvPr>
        <cdr:cNvSpPr txBox="1"/>
      </cdr:nvSpPr>
      <cdr:spPr>
        <a:xfrm xmlns:a="http://schemas.openxmlformats.org/drawingml/2006/main">
          <a:off x="1582964" y="2129064"/>
          <a:ext cx="1641929" cy="2812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0.24926</cdr:x>
      <cdr:y>0.72081</cdr:y>
    </cdr:from>
    <cdr:to>
      <cdr:x>0.79886</cdr:x>
      <cdr:y>0.85308</cdr:y>
    </cdr:to>
    <cdr:sp macro="" textlink="">
      <cdr:nvSpPr>
        <cdr:cNvPr id="4" name="CuadroTexto 3">
          <a:extLst xmlns:a="http://schemas.openxmlformats.org/drawingml/2006/main">
            <a:ext uri="{FF2B5EF4-FFF2-40B4-BE49-F238E27FC236}">
              <a16:creationId xmlns:a16="http://schemas.microsoft.com/office/drawing/2014/main" id="{B53E26BA-02EB-A7B3-A682-E9CC88E66358}"/>
            </a:ext>
          </a:extLst>
        </cdr:cNvPr>
        <cdr:cNvSpPr txBox="1"/>
      </cdr:nvSpPr>
      <cdr:spPr>
        <a:xfrm xmlns:a="http://schemas.openxmlformats.org/drawingml/2006/main">
          <a:off x="1535802" y="3035961"/>
          <a:ext cx="3386459" cy="5571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dirty="0">
              <a:latin typeface="Arial Narrow" panose="020B0606020202030204" pitchFamily="34" charset="0"/>
            </a:rPr>
            <a:t>Revisión de la información antes de ser publicada</a:t>
          </a:r>
          <a:r>
            <a:rPr lang="es-419" dirty="0"/>
            <a:t>.</a:t>
          </a:r>
        </a:p>
      </cdr:txBody>
    </cdr:sp>
  </cdr:relSizeAnchor>
  <cdr:relSizeAnchor xmlns:cdr="http://schemas.openxmlformats.org/drawingml/2006/chartDrawing">
    <cdr:from>
      <cdr:x>0.21528</cdr:x>
      <cdr:y>0.81581</cdr:y>
    </cdr:from>
    <cdr:to>
      <cdr:x>0.90377</cdr:x>
      <cdr:y>1</cdr:y>
    </cdr:to>
    <cdr:sp macro="" textlink="">
      <cdr:nvSpPr>
        <cdr:cNvPr id="5" name="CuadroTexto 4">
          <a:extLst xmlns:a="http://schemas.openxmlformats.org/drawingml/2006/main">
            <a:ext uri="{FF2B5EF4-FFF2-40B4-BE49-F238E27FC236}">
              <a16:creationId xmlns:a16="http://schemas.microsoft.com/office/drawing/2014/main" id="{036911E6-BB38-93E1-9FA5-E87F9944DF69}"/>
            </a:ext>
          </a:extLst>
        </cdr:cNvPr>
        <cdr:cNvSpPr txBox="1"/>
      </cdr:nvSpPr>
      <cdr:spPr>
        <a:xfrm xmlns:a="http://schemas.openxmlformats.org/drawingml/2006/main">
          <a:off x="984250" y="2237923"/>
          <a:ext cx="3147785" cy="505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0.22588</cdr:x>
      <cdr:y>0.78604</cdr:y>
    </cdr:from>
    <cdr:to>
      <cdr:x>0.81516</cdr:x>
      <cdr:y>1</cdr:y>
    </cdr:to>
    <cdr:sp macro="" textlink="">
      <cdr:nvSpPr>
        <cdr:cNvPr id="6" name="CuadroTexto 5">
          <a:extLst xmlns:a="http://schemas.openxmlformats.org/drawingml/2006/main">
            <a:ext uri="{FF2B5EF4-FFF2-40B4-BE49-F238E27FC236}">
              <a16:creationId xmlns:a16="http://schemas.microsoft.com/office/drawing/2014/main" id="{E09F51AF-0501-6E58-6485-254334C643B5}"/>
            </a:ext>
          </a:extLst>
        </cdr:cNvPr>
        <cdr:cNvSpPr txBox="1"/>
      </cdr:nvSpPr>
      <cdr:spPr>
        <a:xfrm xmlns:a="http://schemas.openxmlformats.org/drawingml/2006/main">
          <a:off x="1391771" y="3310720"/>
          <a:ext cx="3630889" cy="901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1100" b="1" dirty="0">
              <a:latin typeface="Arial Narrow" panose="020B0606020202030204" pitchFamily="34" charset="0"/>
            </a:rPr>
            <a:t>Posibilidad de afectar la imagen del FONDO debido a la pérdida de confianza institucional por falta de veracidad, oportunidad y claridad en la comunicación y publicación de información a los grupos de interés respecto a la gestión del FONDO.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0.30637</cdr:x>
      <cdr:y>0.73478</cdr:y>
    </cdr:from>
    <cdr:to>
      <cdr:x>0.43486</cdr:x>
      <cdr:y>0.92442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B545B760-93ED-B153-C7FA-078294204DF4}"/>
            </a:ext>
          </a:extLst>
        </cdr:cNvPr>
        <cdr:cNvSpPr txBox="1"/>
      </cdr:nvSpPr>
      <cdr:spPr>
        <a:xfrm xmlns:a="http://schemas.openxmlformats.org/drawingml/2006/main">
          <a:off x="2335894" y="4850494"/>
          <a:ext cx="979714" cy="1251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0.3135</cdr:x>
      <cdr:y>0.73616</cdr:y>
    </cdr:from>
    <cdr:to>
      <cdr:x>0.45628</cdr:x>
      <cdr:y>0.9203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A488E8DE-6723-A3FB-4D49-D88C13951E20}"/>
            </a:ext>
          </a:extLst>
        </cdr:cNvPr>
        <cdr:cNvSpPr txBox="1"/>
      </cdr:nvSpPr>
      <cdr:spPr>
        <a:xfrm xmlns:a="http://schemas.openxmlformats.org/drawingml/2006/main">
          <a:off x="2390322" y="4859565"/>
          <a:ext cx="1088571" cy="1215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800" b="1" dirty="0">
              <a:latin typeface="Arial Narrow" panose="020B0606020202030204" pitchFamily="34" charset="0"/>
            </a:rPr>
            <a:t>Posibilidad de afectar la imagen del FONDO debido la deficiente planeación, seguimiento y monitoreo de los proyectos suscritos.</a:t>
          </a:r>
        </a:p>
      </cdr:txBody>
    </cdr:sp>
  </cdr:relSizeAnchor>
  <cdr:relSizeAnchor xmlns:cdr="http://schemas.openxmlformats.org/drawingml/2006/chartDrawing">
    <cdr:from>
      <cdr:x>0.4765</cdr:x>
      <cdr:y>0.75402</cdr:y>
    </cdr:from>
    <cdr:to>
      <cdr:x>0.68947</cdr:x>
      <cdr:y>0.96977</cdr:y>
    </cdr:to>
    <cdr:sp macro="" textlink="">
      <cdr:nvSpPr>
        <cdr:cNvPr id="4" name="CuadroTexto 3">
          <a:extLst xmlns:a="http://schemas.openxmlformats.org/drawingml/2006/main">
            <a:ext uri="{FF2B5EF4-FFF2-40B4-BE49-F238E27FC236}">
              <a16:creationId xmlns:a16="http://schemas.microsoft.com/office/drawing/2014/main" id="{88CDFF09-3964-ED67-B83D-618D8CFDB4B4}"/>
            </a:ext>
          </a:extLst>
        </cdr:cNvPr>
        <cdr:cNvSpPr txBox="1"/>
      </cdr:nvSpPr>
      <cdr:spPr>
        <a:xfrm xmlns:a="http://schemas.openxmlformats.org/drawingml/2006/main">
          <a:off x="3633109" y="4977493"/>
          <a:ext cx="1623787" cy="14242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800" b="1" dirty="0">
              <a:latin typeface="Arial Narrow" panose="020B0606020202030204" pitchFamily="34" charset="0"/>
            </a:rPr>
            <a:t>Posibilidad de afectar la imagen del FONDO debido a las malas prácticas a las malas prácticas de los gerentes y/o supervisores de los proyectos en la recepción de bienes o servicios que incumplen las especificaciones establecidas en el contrato. </a:t>
          </a:r>
        </a:p>
      </cdr:txBody>
    </cdr:sp>
  </cdr:relSizeAnchor>
  <cdr:relSizeAnchor xmlns:cdr="http://schemas.openxmlformats.org/drawingml/2006/chartDrawing">
    <cdr:from>
      <cdr:x>0.70613</cdr:x>
      <cdr:y>0.76226</cdr:y>
    </cdr:from>
    <cdr:to>
      <cdr:x>0.88459</cdr:x>
      <cdr:y>0.9629</cdr:y>
    </cdr:to>
    <cdr:sp macro="" textlink="">
      <cdr:nvSpPr>
        <cdr:cNvPr id="5" name="CuadroTexto 4">
          <a:extLst xmlns:a="http://schemas.openxmlformats.org/drawingml/2006/main">
            <a:ext uri="{FF2B5EF4-FFF2-40B4-BE49-F238E27FC236}">
              <a16:creationId xmlns:a16="http://schemas.microsoft.com/office/drawing/2014/main" id="{85AD2590-54B2-497E-1B24-8A0706E80DA5}"/>
            </a:ext>
          </a:extLst>
        </cdr:cNvPr>
        <cdr:cNvSpPr txBox="1"/>
      </cdr:nvSpPr>
      <cdr:spPr>
        <a:xfrm xmlns:a="http://schemas.openxmlformats.org/drawingml/2006/main">
          <a:off x="5383894" y="5031922"/>
          <a:ext cx="1360714" cy="1324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0.70137</cdr:x>
      <cdr:y>0.76226</cdr:y>
    </cdr:from>
    <cdr:to>
      <cdr:x>0.95294</cdr:x>
      <cdr:y>0.93816</cdr:y>
    </cdr:to>
    <cdr:sp macro="" textlink="">
      <cdr:nvSpPr>
        <cdr:cNvPr id="6" name="CuadroTexto 5">
          <a:extLst xmlns:a="http://schemas.openxmlformats.org/drawingml/2006/main">
            <a:ext uri="{FF2B5EF4-FFF2-40B4-BE49-F238E27FC236}">
              <a16:creationId xmlns:a16="http://schemas.microsoft.com/office/drawing/2014/main" id="{59CEB53B-DCE9-3EAA-9061-97409D132BFC}"/>
            </a:ext>
          </a:extLst>
        </cdr:cNvPr>
        <cdr:cNvSpPr txBox="1"/>
      </cdr:nvSpPr>
      <cdr:spPr>
        <a:xfrm xmlns:a="http://schemas.openxmlformats.org/drawingml/2006/main">
          <a:off x="5353970" y="5061656"/>
          <a:ext cx="1920409" cy="11680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800" b="1" dirty="0">
              <a:latin typeface="Arial Narrow" panose="020B0606020202030204" pitchFamily="34" charset="0"/>
            </a:rPr>
            <a:t>Posibilidad de afectar la imagen del FONDO debido a las malas prácticas de gestión documental del componente técnico de los gerentes y/o equipos de trabajo del proyecto.</a:t>
          </a:r>
        </a:p>
      </cdr:txBody>
    </cdr:sp>
  </cdr:relSizeAnchor>
  <cdr:relSizeAnchor xmlns:cdr="http://schemas.openxmlformats.org/drawingml/2006/chartDrawing">
    <cdr:from>
      <cdr:x>0.07354</cdr:x>
      <cdr:y>0.72196</cdr:y>
    </cdr:from>
    <cdr:to>
      <cdr:x>0.3047</cdr:x>
      <cdr:y>0.98655</cdr:y>
    </cdr:to>
    <cdr:sp macro="" textlink="">
      <cdr:nvSpPr>
        <cdr:cNvPr id="8" name="CuadroTexto 7">
          <a:extLst xmlns:a="http://schemas.openxmlformats.org/drawingml/2006/main">
            <a:ext uri="{FF2B5EF4-FFF2-40B4-BE49-F238E27FC236}">
              <a16:creationId xmlns:a16="http://schemas.microsoft.com/office/drawing/2014/main" id="{D9BB535F-C506-CCB5-7AD0-F41440782CB3}"/>
            </a:ext>
          </a:extLst>
        </cdr:cNvPr>
        <cdr:cNvSpPr txBox="1"/>
      </cdr:nvSpPr>
      <cdr:spPr>
        <a:xfrm xmlns:a="http://schemas.openxmlformats.org/drawingml/2006/main">
          <a:off x="764755" y="4003643"/>
          <a:ext cx="2403747" cy="14672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800" b="1" dirty="0">
              <a:latin typeface="Arial Narrow" panose="020B0606020202030204" pitchFamily="34" charset="0"/>
            </a:rPr>
            <a:t>Posibilidad de afectar la imagen del FONDO debido al deficiente análisis el entorno interno y externo del Fondo para decidir el desarrollo y viabilización de los proyectos, definiendo propuestas técnico- económicas para la suscripción y ejecución de contratos interadministrativos sin el cumplimiento de requisitos.</a:t>
          </a:r>
        </a:p>
        <a:p xmlns:a="http://schemas.openxmlformats.org/drawingml/2006/main">
          <a:endParaRPr lang="es-419" sz="1100" dirty="0"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0.88074</cdr:x>
      <cdr:y>0.58738</cdr:y>
    </cdr:from>
    <cdr:to>
      <cdr:x>0.99032</cdr:x>
      <cdr:y>0.63447</cdr:y>
    </cdr:to>
    <cdr:sp macro="" textlink="">
      <cdr:nvSpPr>
        <cdr:cNvPr id="9" name="CuadroTexto 1">
          <a:extLst xmlns:a="http://schemas.openxmlformats.org/drawingml/2006/main">
            <a:ext uri="{FF2B5EF4-FFF2-40B4-BE49-F238E27FC236}">
              <a16:creationId xmlns:a16="http://schemas.microsoft.com/office/drawing/2014/main" id="{8454FF78-0533-5426-F7A3-6BA13838E06D}"/>
            </a:ext>
          </a:extLst>
        </cdr:cNvPr>
        <cdr:cNvSpPr txBox="1"/>
      </cdr:nvSpPr>
      <cdr:spPr>
        <a:xfrm xmlns:a="http://schemas.openxmlformats.org/drawingml/2006/main">
          <a:off x="9158487" y="3257320"/>
          <a:ext cx="1139454" cy="2611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419" sz="1100" b="1" dirty="0">
              <a:latin typeface="Arial Narrow" panose="020B0606020202030204" pitchFamily="34" charset="0"/>
            </a:rPr>
            <a:t>Actividades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0.15204</cdr:x>
      <cdr:y>0.87858</cdr:y>
    </cdr:from>
    <cdr:to>
      <cdr:x>0.56489</cdr:x>
      <cdr:y>0.97251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579DEEC0-E909-E8EB-1753-DF393A3F13ED}"/>
            </a:ext>
          </a:extLst>
        </cdr:cNvPr>
        <cdr:cNvSpPr txBox="1"/>
      </cdr:nvSpPr>
      <cdr:spPr>
        <a:xfrm xmlns:a="http://schemas.openxmlformats.org/drawingml/2006/main">
          <a:off x="1562100" y="4870450"/>
          <a:ext cx="4241800" cy="520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0.08406</cdr:x>
      <cdr:y>0.88775</cdr:y>
    </cdr:from>
    <cdr:to>
      <cdr:x>0.58467</cdr:x>
      <cdr:y>1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BD31740B-BCD7-E5D5-C292-B3FEB592F184}"/>
            </a:ext>
          </a:extLst>
        </cdr:cNvPr>
        <cdr:cNvSpPr txBox="1"/>
      </cdr:nvSpPr>
      <cdr:spPr>
        <a:xfrm xmlns:a="http://schemas.openxmlformats.org/drawingml/2006/main">
          <a:off x="863650" y="4081309"/>
          <a:ext cx="5143417" cy="516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900" b="1" dirty="0">
              <a:latin typeface="Arial Narrow" panose="020B0606020202030204" pitchFamily="34" charset="0"/>
            </a:rPr>
            <a:t>Posibilidad de afectar la imagen del FONDO debido a sanciones por parte del ente de control debido a perdida de la información, duplicidad de actividades o incumplimientos técnicos y legales reglamentarios que conlleven a la toma de decisiones no acertadas e inoportunas. </a:t>
          </a:r>
        </a:p>
      </cdr:txBody>
    </cdr:sp>
  </cdr:relSizeAnchor>
  <cdr:relSizeAnchor xmlns:cdr="http://schemas.openxmlformats.org/drawingml/2006/chartDrawing">
    <cdr:from>
      <cdr:x>0.67862</cdr:x>
      <cdr:y>0.75385</cdr:y>
    </cdr:from>
    <cdr:to>
      <cdr:x>0.67985</cdr:x>
      <cdr:y>0.95282</cdr:y>
    </cdr:to>
    <cdr:cxnSp macro="">
      <cdr:nvCxnSpPr>
        <cdr:cNvPr id="5" name="Conector recto 4">
          <a:extLst xmlns:a="http://schemas.openxmlformats.org/drawingml/2006/main">
            <a:ext uri="{FF2B5EF4-FFF2-40B4-BE49-F238E27FC236}">
              <a16:creationId xmlns:a16="http://schemas.microsoft.com/office/drawing/2014/main" id="{BA92D75E-4FAB-4842-7167-593B907AD649}"/>
            </a:ext>
          </a:extLst>
        </cdr:cNvPr>
        <cdr:cNvCxnSpPr/>
      </cdr:nvCxnSpPr>
      <cdr:spPr>
        <a:xfrm xmlns:a="http://schemas.openxmlformats.org/drawingml/2006/main">
          <a:off x="6972300" y="4667250"/>
          <a:ext cx="12700" cy="12319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0.70828</cdr:x>
      <cdr:y>0.84205</cdr:y>
    </cdr:from>
    <cdr:to>
      <cdr:x>0.92089</cdr:x>
      <cdr:y>0.96513</cdr:y>
    </cdr:to>
    <cdr:sp macro="" textlink="">
      <cdr:nvSpPr>
        <cdr:cNvPr id="7" name="CuadroTexto 6">
          <a:extLst xmlns:a="http://schemas.openxmlformats.org/drawingml/2006/main">
            <a:ext uri="{FF2B5EF4-FFF2-40B4-BE49-F238E27FC236}">
              <a16:creationId xmlns:a16="http://schemas.microsoft.com/office/drawing/2014/main" id="{C1FF2F6A-E92C-739B-656A-C7ECB96799EF}"/>
            </a:ext>
          </a:extLst>
        </cdr:cNvPr>
        <cdr:cNvSpPr txBox="1"/>
      </cdr:nvSpPr>
      <cdr:spPr>
        <a:xfrm xmlns:a="http://schemas.openxmlformats.org/drawingml/2006/main">
          <a:off x="7277100" y="5213350"/>
          <a:ext cx="218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0.70067</cdr:x>
      <cdr:y>0.84465</cdr:y>
    </cdr:from>
    <cdr:to>
      <cdr:x>0.97395</cdr:x>
      <cdr:y>1</cdr:y>
    </cdr:to>
    <cdr:sp macro="" textlink="">
      <cdr:nvSpPr>
        <cdr:cNvPr id="8" name="CuadroTexto 7">
          <a:extLst xmlns:a="http://schemas.openxmlformats.org/drawingml/2006/main">
            <a:ext uri="{FF2B5EF4-FFF2-40B4-BE49-F238E27FC236}">
              <a16:creationId xmlns:a16="http://schemas.microsoft.com/office/drawing/2014/main" id="{31EB9F3A-AE01-7D15-CE19-E3A3AC43D381}"/>
            </a:ext>
          </a:extLst>
        </cdr:cNvPr>
        <cdr:cNvSpPr txBox="1"/>
      </cdr:nvSpPr>
      <cdr:spPr>
        <a:xfrm xmlns:a="http://schemas.openxmlformats.org/drawingml/2006/main">
          <a:off x="7198883" y="4237708"/>
          <a:ext cx="2807763" cy="7793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sz="900" b="1" dirty="0">
              <a:latin typeface="Arial Narrow" panose="020B0606020202030204" pitchFamily="34" charset="0"/>
            </a:rPr>
            <a:t>Posibilidad de inadecuada aplicación de los instrumentos archivísticos en todos los procesos de Fondecun por alto volumen de documentación sin organizar por falta de aplicación de las TRD y falta de apropiación de los funcionarios y/o colaboradores en los Temas de Gestión Documental.</a:t>
          </a:r>
        </a:p>
      </cdr:txBody>
    </cdr:sp>
  </cdr:relSizeAnchor>
  <cdr:relSizeAnchor xmlns:cdr="http://schemas.openxmlformats.org/drawingml/2006/chartDrawing">
    <cdr:from>
      <cdr:x>0.88147</cdr:x>
      <cdr:y>0.72274</cdr:y>
    </cdr:from>
    <cdr:to>
      <cdr:x>0.99237</cdr:x>
      <cdr:y>0.7747</cdr:y>
    </cdr:to>
    <cdr:sp macro="" textlink="">
      <cdr:nvSpPr>
        <cdr:cNvPr id="9" name="CuadroTexto 1">
          <a:extLst xmlns:a="http://schemas.openxmlformats.org/drawingml/2006/main">
            <a:ext uri="{FF2B5EF4-FFF2-40B4-BE49-F238E27FC236}">
              <a16:creationId xmlns:a16="http://schemas.microsoft.com/office/drawing/2014/main" id="{40B275F1-0668-8C1A-D09D-149F079E7342}"/>
            </a:ext>
          </a:extLst>
        </cdr:cNvPr>
        <cdr:cNvSpPr txBox="1"/>
      </cdr:nvSpPr>
      <cdr:spPr>
        <a:xfrm xmlns:a="http://schemas.openxmlformats.org/drawingml/2006/main">
          <a:off x="9056457" y="3626075"/>
          <a:ext cx="1139454" cy="2606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419" sz="1100" b="1" dirty="0">
              <a:latin typeface="Arial Narrow" panose="020B0606020202030204" pitchFamily="34" charset="0"/>
            </a:rPr>
            <a:t>Actividades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0.22782</cdr:x>
      <cdr:y>0.86957</cdr:y>
    </cdr:from>
    <cdr:to>
      <cdr:x>0.5625</cdr:x>
      <cdr:y>0.97628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6303015D-ECD8-6EF8-99E6-AFB02D4FE25E}"/>
            </a:ext>
          </a:extLst>
        </cdr:cNvPr>
        <cdr:cNvSpPr txBox="1"/>
      </cdr:nvSpPr>
      <cdr:spPr>
        <a:xfrm xmlns:a="http://schemas.openxmlformats.org/drawingml/2006/main">
          <a:off x="1435100" y="2794000"/>
          <a:ext cx="2108200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0.13176</cdr:x>
      <cdr:y>0.77901</cdr:y>
    </cdr:from>
    <cdr:to>
      <cdr:x>0.60756</cdr:x>
      <cdr:y>0.99245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65AA7776-372F-1F9D-F896-4C8321E2D195}"/>
            </a:ext>
          </a:extLst>
        </cdr:cNvPr>
        <cdr:cNvSpPr txBox="1"/>
      </cdr:nvSpPr>
      <cdr:spPr>
        <a:xfrm xmlns:a="http://schemas.openxmlformats.org/drawingml/2006/main">
          <a:off x="903595" y="3440458"/>
          <a:ext cx="3263082" cy="942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b="1" dirty="0">
            <a:latin typeface="Arial Narrow" panose="020B0606020202030204" pitchFamily="34" charset="0"/>
          </a:endParaRPr>
        </a:p>
        <a:p xmlns:a="http://schemas.openxmlformats.org/drawingml/2006/main">
          <a:pPr algn="ctr"/>
          <a:r>
            <a:rPr lang="es-419" b="1" dirty="0">
              <a:latin typeface="Arial Narrow" panose="020B0606020202030204" pitchFamily="34" charset="0"/>
            </a:rPr>
            <a:t>Posibilidad de afectar la imagen del FONDO debido a no realizar una evaluación inicial por vigencia, sobre  el estado  de cumplimiento a los requisitos técnicos, legales y financieros del Modelo de Seguridad y Privacidad de la Información - MSPI </a:t>
          </a:r>
        </a:p>
      </cdr:txBody>
    </cdr:sp>
  </cdr:relSizeAnchor>
  <cdr:relSizeAnchor xmlns:cdr="http://schemas.openxmlformats.org/drawingml/2006/chartDrawing">
    <cdr:from>
      <cdr:x>0.64919</cdr:x>
      <cdr:y>0.90514</cdr:y>
    </cdr:from>
    <cdr:to>
      <cdr:x>0.83065</cdr:x>
      <cdr:y>0.99605</cdr:y>
    </cdr:to>
    <cdr:sp macro="" textlink="">
      <cdr:nvSpPr>
        <cdr:cNvPr id="4" name="CuadroTexto 3">
          <a:extLst xmlns:a="http://schemas.openxmlformats.org/drawingml/2006/main">
            <a:ext uri="{FF2B5EF4-FFF2-40B4-BE49-F238E27FC236}">
              <a16:creationId xmlns:a16="http://schemas.microsoft.com/office/drawing/2014/main" id="{30153828-E5AC-2CA7-CFB2-35EFF0F0AF1E}"/>
            </a:ext>
          </a:extLst>
        </cdr:cNvPr>
        <cdr:cNvSpPr txBox="1"/>
      </cdr:nvSpPr>
      <cdr:spPr>
        <a:xfrm xmlns:a="http://schemas.openxmlformats.org/drawingml/2006/main">
          <a:off x="4089400" y="2908300"/>
          <a:ext cx="1143000" cy="292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0.62915</cdr:x>
      <cdr:y>0.76815</cdr:y>
    </cdr:from>
    <cdr:to>
      <cdr:x>0.97092</cdr:x>
      <cdr:y>1</cdr:y>
    </cdr:to>
    <cdr:sp macro="" textlink="">
      <cdr:nvSpPr>
        <cdr:cNvPr id="5" name="CuadroTexto 4">
          <a:extLst xmlns:a="http://schemas.openxmlformats.org/drawingml/2006/main">
            <a:ext uri="{FF2B5EF4-FFF2-40B4-BE49-F238E27FC236}">
              <a16:creationId xmlns:a16="http://schemas.microsoft.com/office/drawing/2014/main" id="{A74EB554-78E3-AC50-BB09-F76AC58CCE95}"/>
            </a:ext>
          </a:extLst>
        </cdr:cNvPr>
        <cdr:cNvSpPr txBox="1"/>
      </cdr:nvSpPr>
      <cdr:spPr>
        <a:xfrm xmlns:a="http://schemas.openxmlformats.org/drawingml/2006/main">
          <a:off x="5980883" y="3429061"/>
          <a:ext cx="3248966" cy="1034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es-419" b="1" dirty="0">
            <a:latin typeface="Arial Narrow" panose="020B0606020202030204" pitchFamily="34" charset="0"/>
          </a:endParaRPr>
        </a:p>
        <a:p xmlns:a="http://schemas.openxmlformats.org/drawingml/2006/main">
          <a:pPr algn="ctr"/>
          <a:r>
            <a:rPr lang="es-419" b="1" dirty="0">
              <a:latin typeface="Arial Narrow" panose="020B0606020202030204" pitchFamily="34" charset="0"/>
            </a:rPr>
            <a:t>Posibilidad de afectar la imagen del FONDO debido a no realizar el mantenimiento de los equipos por vigencia, para prevenir el  daño de hardware y software de los servidores de aplicaciones y demás plataformas.</a:t>
          </a:r>
        </a:p>
      </cdr:txBody>
    </cdr:sp>
  </cdr:relSizeAnchor>
  <cdr:relSizeAnchor xmlns:cdr="http://schemas.openxmlformats.org/drawingml/2006/chartDrawing">
    <cdr:from>
      <cdr:x>0.60552</cdr:x>
      <cdr:y>0.59562</cdr:y>
    </cdr:from>
    <cdr:to>
      <cdr:x>0.60552</cdr:x>
      <cdr:y>1</cdr:y>
    </cdr:to>
    <cdr:cxnSp macro="">
      <cdr:nvCxnSpPr>
        <cdr:cNvPr id="7" name="Conector recto 6">
          <a:extLst xmlns:a="http://schemas.openxmlformats.org/drawingml/2006/main">
            <a:ext uri="{FF2B5EF4-FFF2-40B4-BE49-F238E27FC236}">
              <a16:creationId xmlns:a16="http://schemas.microsoft.com/office/drawing/2014/main" id="{E94ECFFB-E0C0-00F8-27E9-41135915594D}"/>
            </a:ext>
          </a:extLst>
        </cdr:cNvPr>
        <cdr:cNvCxnSpPr/>
      </cdr:nvCxnSpPr>
      <cdr:spPr>
        <a:xfrm xmlns:a="http://schemas.openxmlformats.org/drawingml/2006/main">
          <a:off x="5756228" y="2658879"/>
          <a:ext cx="0" cy="180517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0.08226</cdr:x>
      <cdr:y>0.72797</cdr:y>
    </cdr:from>
    <cdr:to>
      <cdr:x>0.5</cdr:x>
      <cdr:y>0.98627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AD6E180B-19C5-5D9B-6582-A699E3B65DF2}"/>
            </a:ext>
          </a:extLst>
        </cdr:cNvPr>
        <cdr:cNvSpPr txBox="1"/>
      </cdr:nvSpPr>
      <cdr:spPr>
        <a:xfrm xmlns:a="http://schemas.openxmlformats.org/drawingml/2006/main">
          <a:off x="630087" y="3519892"/>
          <a:ext cx="3199725" cy="12489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b="1" dirty="0">
              <a:latin typeface="Arial Narrow" panose="020B0606020202030204" pitchFamily="34" charset="0"/>
            </a:rPr>
            <a:t>Posibilidad de afectar la imagen del FONDO debido a no realizar controles de validación en los requisitos técnicos y legales frente a la documentación presentada previa selección, ingreso y retiro del Personal que permitan el incumplimiento de los controles por ley establecidos</a:t>
          </a:r>
          <a:r>
            <a:rPr lang="es-419" sz="900" b="1" dirty="0"/>
            <a:t>.</a:t>
          </a:r>
        </a:p>
      </cdr:txBody>
    </cdr:sp>
  </cdr:relSizeAnchor>
  <cdr:relSizeAnchor xmlns:cdr="http://schemas.openxmlformats.org/drawingml/2006/chartDrawing">
    <cdr:from>
      <cdr:x>0.55936</cdr:x>
      <cdr:y>0.85137</cdr:y>
    </cdr:from>
    <cdr:to>
      <cdr:x>0.82696</cdr:x>
      <cdr:y>0.99031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FBE0800B-E6B8-92A1-F2BF-62C1B674F338}"/>
            </a:ext>
          </a:extLst>
        </cdr:cNvPr>
        <cdr:cNvSpPr txBox="1"/>
      </cdr:nvSpPr>
      <cdr:spPr>
        <a:xfrm xmlns:a="http://schemas.openxmlformats.org/drawingml/2006/main">
          <a:off x="3530600" y="3346450"/>
          <a:ext cx="1689100" cy="546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419" sz="1100"/>
        </a:p>
      </cdr:txBody>
    </cdr:sp>
  </cdr:relSizeAnchor>
  <cdr:relSizeAnchor xmlns:cdr="http://schemas.openxmlformats.org/drawingml/2006/chartDrawing">
    <cdr:from>
      <cdr:x>0.53119</cdr:x>
      <cdr:y>0.78675</cdr:y>
    </cdr:from>
    <cdr:to>
      <cdr:x>0.94877</cdr:x>
      <cdr:y>1</cdr:y>
    </cdr:to>
    <cdr:sp macro="" textlink="">
      <cdr:nvSpPr>
        <cdr:cNvPr id="4" name="CuadroTexto 3">
          <a:extLst xmlns:a="http://schemas.openxmlformats.org/drawingml/2006/main">
            <a:ext uri="{FF2B5EF4-FFF2-40B4-BE49-F238E27FC236}">
              <a16:creationId xmlns:a16="http://schemas.microsoft.com/office/drawing/2014/main" id="{6C162330-CE67-8B41-B98D-A54072F4E4F9}"/>
            </a:ext>
          </a:extLst>
        </cdr:cNvPr>
        <cdr:cNvSpPr txBox="1"/>
      </cdr:nvSpPr>
      <cdr:spPr>
        <a:xfrm xmlns:a="http://schemas.openxmlformats.org/drawingml/2006/main">
          <a:off x="4068715" y="3804117"/>
          <a:ext cx="3198491" cy="1031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419" b="1" dirty="0">
              <a:latin typeface="Arial Narrow" panose="020B0606020202030204" pitchFamily="34" charset="0"/>
            </a:rPr>
            <a:t>Posibilidad de afectar la imagen del FONDO debido al incumplimiento de normas laborales  por  no realizar la liquidación de nomina adecuadamente teniendo en cuenta las novedades mensuales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864" y="2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5B10B-0B86-4B17-9775-21D6D6F533FC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0383" y="4776859"/>
            <a:ext cx="5436909" cy="390895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3" y="9428276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864" y="9428276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04119-5494-4559-8E48-37E558A17944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3673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627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6242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8563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009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9286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305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3320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2130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0695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0148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2583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8573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C7B28-B44B-41F4-896A-0B6A85109F2F}" type="datetimeFigureOut">
              <a:rPr lang="es-CO" smtClean="0"/>
              <a:t>26/07/2022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FB54B-4922-422E-A79C-A3F09B920D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5411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8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9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3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4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5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6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 r="9522"/>
          <a:stretch/>
        </p:blipFill>
        <p:spPr>
          <a:xfrm>
            <a:off x="7620000" y="1"/>
            <a:ext cx="3048000" cy="2805393"/>
          </a:xfrm>
          <a:prstGeom prst="rect">
            <a:avLst/>
          </a:prstGeom>
        </p:spPr>
      </p:pic>
      <p:grpSp>
        <p:nvGrpSpPr>
          <p:cNvPr id="8" name="Grupo 7"/>
          <p:cNvGrpSpPr/>
          <p:nvPr/>
        </p:nvGrpSpPr>
        <p:grpSpPr>
          <a:xfrm>
            <a:off x="2362200" y="3581400"/>
            <a:ext cx="7696200" cy="1219200"/>
            <a:chOff x="4509230" y="5707964"/>
            <a:chExt cx="6222551" cy="863036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10" name="Conector recto 9"/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11" name="Imagen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pic>
        <p:nvPicPr>
          <p:cNvPr id="4" name="Imagen 3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174" y="0"/>
            <a:ext cx="3048002" cy="279507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1" y="5943600"/>
            <a:ext cx="1534275" cy="702524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625" y="5928698"/>
            <a:ext cx="776903" cy="776903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9"/>
          <a:srcRect l="-3" t="2580" r="81" b="6310"/>
          <a:stretch/>
        </p:blipFill>
        <p:spPr>
          <a:xfrm rot="10800000" flipV="1">
            <a:off x="1500174" y="2947477"/>
            <a:ext cx="9174152" cy="252922"/>
          </a:xfrm>
          <a:prstGeom prst="rect">
            <a:avLst/>
          </a:prstGeom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10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151" y="0"/>
            <a:ext cx="3053850" cy="279507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2E47846-1F80-0C3C-A865-DE7A7270096F}"/>
              </a:ext>
            </a:extLst>
          </p:cNvPr>
          <p:cNvSpPr txBox="1"/>
          <p:nvPr/>
        </p:nvSpPr>
        <p:spPr>
          <a:xfrm>
            <a:off x="2137144" y="4967991"/>
            <a:ext cx="8261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SEGUIMIENTO SEGUNDO SEMESTRE MAPA DE RIESGOS VIGENCIA 2022</a:t>
            </a:r>
          </a:p>
        </p:txBody>
      </p:sp>
    </p:spTree>
    <p:extLst>
      <p:ext uri="{BB962C8B-B14F-4D97-AF65-F5344CB8AC3E}">
        <p14:creationId xmlns:p14="http://schemas.microsoft.com/office/powerpoint/2010/main" val="1634282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5727664"/>
            <a:ext cx="12192000" cy="1130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981700"/>
            <a:ext cx="7696200" cy="634448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">
            <a:extLst>
              <a:ext uri="{FF2B5EF4-FFF2-40B4-BE49-F238E27FC236}">
                <a16:creationId xmlns:a16="http://schemas.microsoft.com/office/drawing/2014/main" id="{E75E6998-75F3-EA34-B880-8EB0F33ADE40}"/>
              </a:ext>
            </a:extLst>
          </p:cNvPr>
          <p:cNvSpPr txBox="1"/>
          <p:nvPr/>
        </p:nvSpPr>
        <p:spPr>
          <a:xfrm>
            <a:off x="11004989" y="5107562"/>
            <a:ext cx="1139359" cy="26115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dirty="0">
                <a:latin typeface="Arial Narrow" panose="020B0606020202030204" pitchFamily="34" charset="0"/>
              </a:rPr>
              <a:t>Riesgo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AB412313-B2E1-F325-8550-F6B07B2AE3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850200"/>
              </p:ext>
            </p:extLst>
          </p:nvPr>
        </p:nvGraphicFramePr>
        <p:xfrm>
          <a:off x="1319026" y="1058676"/>
          <a:ext cx="9506295" cy="4464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CuadroTexto 1">
            <a:extLst>
              <a:ext uri="{FF2B5EF4-FFF2-40B4-BE49-F238E27FC236}">
                <a16:creationId xmlns:a16="http://schemas.microsoft.com/office/drawing/2014/main" id="{49171615-5755-C6C6-A403-8F843E43432E}"/>
              </a:ext>
            </a:extLst>
          </p:cNvPr>
          <p:cNvSpPr txBox="1"/>
          <p:nvPr/>
        </p:nvSpPr>
        <p:spPr>
          <a:xfrm>
            <a:off x="10599677" y="3936614"/>
            <a:ext cx="1139454" cy="26068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419" sz="1100" b="1" dirty="0">
                <a:latin typeface="Arial Narrow" panose="020B0606020202030204" pitchFamily="34" charset="0"/>
              </a:rPr>
              <a:t>Actividades</a:t>
            </a:r>
          </a:p>
        </p:txBody>
      </p:sp>
    </p:spTree>
    <p:extLst>
      <p:ext uri="{BB962C8B-B14F-4D97-AF65-F5344CB8AC3E}">
        <p14:creationId xmlns:p14="http://schemas.microsoft.com/office/powerpoint/2010/main" val="4076664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5727664"/>
            <a:ext cx="12192000" cy="1130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981700"/>
            <a:ext cx="7696200" cy="634448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">
            <a:extLst>
              <a:ext uri="{FF2B5EF4-FFF2-40B4-BE49-F238E27FC236}">
                <a16:creationId xmlns:a16="http://schemas.microsoft.com/office/drawing/2014/main" id="{E75E6998-75F3-EA34-B880-8EB0F33ADE40}"/>
              </a:ext>
            </a:extLst>
          </p:cNvPr>
          <p:cNvSpPr txBox="1"/>
          <p:nvPr/>
        </p:nvSpPr>
        <p:spPr>
          <a:xfrm>
            <a:off x="10266547" y="5031362"/>
            <a:ext cx="1139359" cy="26115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dirty="0">
                <a:latin typeface="Arial Narrow" panose="020B0606020202030204" pitchFamily="34" charset="0"/>
              </a:rPr>
              <a:t>Riesgo</a:t>
            </a:r>
          </a:p>
        </p:txBody>
      </p:sp>
      <p:sp>
        <p:nvSpPr>
          <p:cNvPr id="13" name="CuadroTexto 1">
            <a:extLst>
              <a:ext uri="{FF2B5EF4-FFF2-40B4-BE49-F238E27FC236}">
                <a16:creationId xmlns:a16="http://schemas.microsoft.com/office/drawing/2014/main" id="{49171615-5755-C6C6-A403-8F843E43432E}"/>
              </a:ext>
            </a:extLst>
          </p:cNvPr>
          <p:cNvSpPr txBox="1"/>
          <p:nvPr/>
        </p:nvSpPr>
        <p:spPr>
          <a:xfrm>
            <a:off x="9944100" y="4023871"/>
            <a:ext cx="1139454" cy="26068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419" sz="1100" b="1" dirty="0">
                <a:latin typeface="Arial Narrow" panose="020B0606020202030204" pitchFamily="34" charset="0"/>
              </a:rPr>
              <a:t>Actividades</a:t>
            </a: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39396299-DC3B-7BEB-8C29-AA82AEF117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9145660"/>
              </p:ext>
            </p:extLst>
          </p:nvPr>
        </p:nvGraphicFramePr>
        <p:xfrm>
          <a:off x="1925453" y="1069418"/>
          <a:ext cx="8341094" cy="4835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5100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4838700"/>
            <a:ext cx="12192000" cy="2019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396948"/>
            <a:ext cx="7696200" cy="1219200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9AE6637F-BE65-43F3-B0F3-D973ABD23E01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8EEA069-BF5B-41A9-5657-264580FA8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013222"/>
              </p:ext>
            </p:extLst>
          </p:nvPr>
        </p:nvGraphicFramePr>
        <p:xfrm>
          <a:off x="2781301" y="1209675"/>
          <a:ext cx="5365749" cy="351655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073262">
                  <a:extLst>
                    <a:ext uri="{9D8B030D-6E8A-4147-A177-3AD203B41FA5}">
                      <a16:colId xmlns:a16="http://schemas.microsoft.com/office/drawing/2014/main" val="4157398564"/>
                    </a:ext>
                  </a:extLst>
                </a:gridCol>
                <a:gridCol w="2292487">
                  <a:extLst>
                    <a:ext uri="{9D8B030D-6E8A-4147-A177-3AD203B41FA5}">
                      <a16:colId xmlns:a16="http://schemas.microsoft.com/office/drawing/2014/main" val="1372186770"/>
                    </a:ext>
                  </a:extLst>
                </a:gridCol>
              </a:tblGrid>
              <a:tr h="230429">
                <a:tc>
                  <a:txBody>
                    <a:bodyPr/>
                    <a:lstStyle/>
                    <a:p>
                      <a:pPr algn="ctr" fontAlgn="b"/>
                      <a:r>
                        <a:rPr lang="es-419" sz="1400" b="1" u="none" strike="noStrike" dirty="0">
                          <a:effectLst/>
                          <a:latin typeface="Arial Narrow" panose="020B0606020202030204" pitchFamily="34" charset="0"/>
                        </a:rPr>
                        <a:t>PROCESO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1400" b="1" u="none" strike="noStrike" dirty="0">
                          <a:effectLst/>
                          <a:latin typeface="Arial Narrow" panose="020B0606020202030204" pitchFamily="34" charset="0"/>
                        </a:rPr>
                        <a:t>NÚMERO DE RIESGO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2458652"/>
                  </a:ext>
                </a:extLst>
              </a:tr>
              <a:tr h="2027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 dirty="0">
                          <a:effectLst/>
                          <a:latin typeface="Arial Narrow" panose="020B0606020202030204" pitchFamily="34" charset="0"/>
                        </a:rPr>
                        <a:t>Evaluación Independiente</a:t>
                      </a:r>
                      <a:endParaRPr lang="es-419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02162402"/>
                  </a:ext>
                </a:extLst>
              </a:tr>
              <a:tr h="2027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>
                          <a:effectLst/>
                          <a:latin typeface="Arial Narrow" panose="020B0606020202030204" pitchFamily="34" charset="0"/>
                        </a:rPr>
                        <a:t>Planeación Estratégica </a:t>
                      </a:r>
                      <a:endParaRPr lang="es-419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419" sz="105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55773399"/>
                  </a:ext>
                </a:extLst>
              </a:tr>
              <a:tr h="22274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>
                          <a:effectLst/>
                          <a:latin typeface="Arial Narrow" panose="020B0606020202030204" pitchFamily="34" charset="0"/>
                        </a:rPr>
                        <a:t>Gestión Comercial y Comunicaciones</a:t>
                      </a:r>
                      <a:endParaRPr lang="es-419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153024"/>
                  </a:ext>
                </a:extLst>
              </a:tr>
              <a:tr h="67479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>
                          <a:effectLst/>
                          <a:latin typeface="Arial Narrow" panose="020B0606020202030204" pitchFamily="34" charset="0"/>
                        </a:rPr>
                        <a:t>Estructuración, Gerencia y Administración de Proyectos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6731686"/>
                  </a:ext>
                </a:extLst>
              </a:tr>
              <a:tr h="2027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>
                          <a:effectLst/>
                          <a:latin typeface="Arial Narrow" panose="020B0606020202030204" pitchFamily="34" charset="0"/>
                        </a:rPr>
                        <a:t>Gestión Documental</a:t>
                      </a:r>
                      <a:endParaRPr lang="es-419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419" sz="105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77617969"/>
                  </a:ext>
                </a:extLst>
              </a:tr>
              <a:tr h="2027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>
                          <a:effectLst/>
                          <a:latin typeface="Arial Narrow" panose="020B0606020202030204" pitchFamily="34" charset="0"/>
                        </a:rPr>
                        <a:t>Gestión Tecnológica</a:t>
                      </a:r>
                      <a:endParaRPr lang="es-419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4741285"/>
                  </a:ext>
                </a:extLst>
              </a:tr>
              <a:tr h="40555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>
                          <a:effectLst/>
                          <a:latin typeface="Arial Narrow" panose="020B0606020202030204" pitchFamily="34" charset="0"/>
                        </a:rPr>
                        <a:t>Talento de Bienestar y del Talento Humano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03566284"/>
                  </a:ext>
                </a:extLst>
              </a:tr>
              <a:tr h="2027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>
                          <a:effectLst/>
                          <a:latin typeface="Arial Narrow" panose="020B0606020202030204" pitchFamily="34" charset="0"/>
                        </a:rPr>
                        <a:t>Gestión Contractual</a:t>
                      </a:r>
                      <a:endParaRPr lang="es-419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70832083"/>
                  </a:ext>
                </a:extLst>
              </a:tr>
              <a:tr h="2027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>
                          <a:effectLst/>
                          <a:latin typeface="Arial Narrow" panose="020B0606020202030204" pitchFamily="34" charset="0"/>
                        </a:rPr>
                        <a:t>Gestión Jurídica</a:t>
                      </a:r>
                      <a:endParaRPr lang="es-419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419" sz="105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4874030"/>
                  </a:ext>
                </a:extLst>
              </a:tr>
              <a:tr h="20277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>
                          <a:effectLst/>
                          <a:latin typeface="Arial Narrow" panose="020B0606020202030204" pitchFamily="34" charset="0"/>
                        </a:rPr>
                        <a:t>Gestión de Atención al Usuario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1073141"/>
                  </a:ext>
                </a:extLst>
              </a:tr>
              <a:tr h="333155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u="none" strike="noStrike">
                          <a:effectLst/>
                          <a:latin typeface="Arial Narrow" panose="020B0606020202030204" pitchFamily="34" charset="0"/>
                        </a:rPr>
                        <a:t>Gestión Financiera</a:t>
                      </a:r>
                      <a:endParaRPr lang="es-419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35972527"/>
                  </a:ext>
                </a:extLst>
              </a:tr>
              <a:tr h="23042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419" sz="1050" u="none" strike="noStrike" dirty="0">
                          <a:effectLst/>
                          <a:latin typeface="Arial Narrow" panose="020B0606020202030204" pitchFamily="34" charset="0"/>
                        </a:rPr>
                        <a:t>TOTAL RIESGO 24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32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11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4515994"/>
            <a:ext cx="12192000" cy="234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396948"/>
            <a:ext cx="7696200" cy="1219200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73B4BFF-63BE-F196-2D79-5E3BA5D2400C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CC9903EE-F071-FDA5-6BB0-37C4E354E1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230724"/>
              </p:ext>
            </p:extLst>
          </p:nvPr>
        </p:nvGraphicFramePr>
        <p:xfrm>
          <a:off x="1722437" y="767291"/>
          <a:ext cx="8747126" cy="4629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91317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4515994"/>
            <a:ext cx="12192000" cy="234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717472"/>
            <a:ext cx="7696200" cy="898676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C4A49A20-D9B9-AC6A-83C0-036267C304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5034995"/>
              </p:ext>
            </p:extLst>
          </p:nvPr>
        </p:nvGraphicFramePr>
        <p:xfrm>
          <a:off x="1423867" y="1296733"/>
          <a:ext cx="9566400" cy="4430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60383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4515994"/>
            <a:ext cx="12192000" cy="234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717472"/>
            <a:ext cx="7696200" cy="898676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2FEA05E7-74FF-C3FA-6AAE-C91082BC23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3873608"/>
              </p:ext>
            </p:extLst>
          </p:nvPr>
        </p:nvGraphicFramePr>
        <p:xfrm>
          <a:off x="3298824" y="1320119"/>
          <a:ext cx="6645276" cy="3762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2008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4515994"/>
            <a:ext cx="12192000" cy="234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717472"/>
            <a:ext cx="7696200" cy="898676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B851E187-BE1F-4980-82DF-DCE8C34460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472211"/>
              </p:ext>
            </p:extLst>
          </p:nvPr>
        </p:nvGraphicFramePr>
        <p:xfrm>
          <a:off x="2014524" y="1148710"/>
          <a:ext cx="8437573" cy="397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0131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4515994"/>
            <a:ext cx="12192000" cy="234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717472"/>
            <a:ext cx="7696200" cy="898676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AC89F5DD-9385-4AB3-205E-853E9624CE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4997381"/>
              </p:ext>
            </p:extLst>
          </p:nvPr>
        </p:nvGraphicFramePr>
        <p:xfrm>
          <a:off x="3703099" y="1323051"/>
          <a:ext cx="6161568" cy="4211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30209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5727664"/>
            <a:ext cx="12192000" cy="1130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717472"/>
            <a:ext cx="7696200" cy="898676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15C11120-B5A3-FDF4-347B-2C858E5780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6255001"/>
              </p:ext>
            </p:extLst>
          </p:nvPr>
        </p:nvGraphicFramePr>
        <p:xfrm>
          <a:off x="785613" y="748520"/>
          <a:ext cx="10398642" cy="5535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CuadroTexto 1">
            <a:extLst>
              <a:ext uri="{FF2B5EF4-FFF2-40B4-BE49-F238E27FC236}">
                <a16:creationId xmlns:a16="http://schemas.microsoft.com/office/drawing/2014/main" id="{C41312CB-6DB7-45AF-3A2D-AE53543F649D}"/>
              </a:ext>
            </a:extLst>
          </p:cNvPr>
          <p:cNvSpPr txBox="1"/>
          <p:nvPr/>
        </p:nvSpPr>
        <p:spPr>
          <a:xfrm>
            <a:off x="10614575" y="5022927"/>
            <a:ext cx="1139359" cy="26115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dirty="0">
                <a:latin typeface="Arial Narrow" panose="020B0606020202030204" pitchFamily="34" charset="0"/>
              </a:rPr>
              <a:t>Riesgo</a:t>
            </a:r>
          </a:p>
        </p:txBody>
      </p:sp>
    </p:spTree>
    <p:extLst>
      <p:ext uri="{BB962C8B-B14F-4D97-AF65-F5344CB8AC3E}">
        <p14:creationId xmlns:p14="http://schemas.microsoft.com/office/powerpoint/2010/main" val="3525365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3"/>
          <p:cNvSpPr/>
          <p:nvPr/>
        </p:nvSpPr>
        <p:spPr>
          <a:xfrm>
            <a:off x="0" y="5727664"/>
            <a:ext cx="12192000" cy="1130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B9A6502-C26C-4F50-BB75-453E86120672}"/>
              </a:ext>
            </a:extLst>
          </p:cNvPr>
          <p:cNvGrpSpPr/>
          <p:nvPr/>
        </p:nvGrpSpPr>
        <p:grpSpPr>
          <a:xfrm>
            <a:off x="2247900" y="5981700"/>
            <a:ext cx="7696200" cy="634448"/>
            <a:chOff x="4509230" y="5707964"/>
            <a:chExt cx="6222551" cy="863036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47DC54EB-8820-4016-AA5B-866979CFCB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26" b="39216"/>
            <a:stretch/>
          </p:blipFill>
          <p:spPr>
            <a:xfrm>
              <a:off x="4509230" y="5707964"/>
              <a:ext cx="2832239" cy="863035"/>
            </a:xfrm>
            <a:prstGeom prst="rect">
              <a:avLst/>
            </a:prstGeom>
          </p:spPr>
        </p:pic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DCF5CF71-3CF3-4133-AA6E-2272A50A382B}"/>
                </a:ext>
              </a:extLst>
            </p:cNvPr>
            <p:cNvCxnSpPr/>
            <p:nvPr/>
          </p:nvCxnSpPr>
          <p:spPr>
            <a:xfrm>
              <a:off x="7601242" y="5707965"/>
              <a:ext cx="0" cy="863035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6F02A65-2BD7-499F-A012-EB1902722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8" b="13279"/>
            <a:stretch/>
          </p:blipFill>
          <p:spPr>
            <a:xfrm>
              <a:off x="7710306" y="5717753"/>
              <a:ext cx="3021475" cy="825110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D39BB0-9401-1F23-BE24-4FDBAE04BC12}"/>
              </a:ext>
            </a:extLst>
          </p:cNvPr>
          <p:cNvSpPr txBox="1"/>
          <p:nvPr/>
        </p:nvSpPr>
        <p:spPr>
          <a:xfrm>
            <a:off x="1423974" y="281601"/>
            <a:ext cx="9296400" cy="456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419" sz="2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DE RIESGOS DE GESTIÓN DE LA VIGENCIA 2022</a:t>
            </a:r>
            <a:endParaRPr lang="es-419" sz="2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8D1B7309-DBF3-3D95-7E26-310530137D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32906"/>
              </p:ext>
            </p:extLst>
          </p:nvPr>
        </p:nvGraphicFramePr>
        <p:xfrm>
          <a:off x="935024" y="738329"/>
          <a:ext cx="10274300" cy="5017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CuadroTexto 1">
            <a:extLst>
              <a:ext uri="{FF2B5EF4-FFF2-40B4-BE49-F238E27FC236}">
                <a16:creationId xmlns:a16="http://schemas.microsoft.com/office/drawing/2014/main" id="{E75E6998-75F3-EA34-B880-8EB0F33ADE40}"/>
              </a:ext>
            </a:extLst>
          </p:cNvPr>
          <p:cNvSpPr txBox="1"/>
          <p:nvPr/>
        </p:nvSpPr>
        <p:spPr>
          <a:xfrm>
            <a:off x="11004989" y="5107562"/>
            <a:ext cx="1139359" cy="26115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419" b="1" dirty="0">
                <a:latin typeface="Arial Narrow" panose="020B0606020202030204" pitchFamily="34" charset="0"/>
              </a:rPr>
              <a:t>Riesgo</a:t>
            </a:r>
          </a:p>
        </p:txBody>
      </p:sp>
    </p:spTree>
    <p:extLst>
      <p:ext uri="{BB962C8B-B14F-4D97-AF65-F5344CB8AC3E}">
        <p14:creationId xmlns:p14="http://schemas.microsoft.com/office/powerpoint/2010/main" val="2144507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4907</TotalTime>
  <Words>814</Words>
  <Application>Microsoft Office PowerPoint</Application>
  <PresentationFormat>Panorámica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Alba Rocio Castro</dc:creator>
  <cp:lastModifiedBy>F B</cp:lastModifiedBy>
  <cp:revision>328</cp:revision>
  <cp:lastPrinted>2022-04-19T17:29:39Z</cp:lastPrinted>
  <dcterms:created xsi:type="dcterms:W3CDTF">2020-01-20T20:44:29Z</dcterms:created>
  <dcterms:modified xsi:type="dcterms:W3CDTF">2022-07-26T21:45:43Z</dcterms:modified>
</cp:coreProperties>
</file>